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handoutMasterIdLst>
    <p:handoutMasterId r:id="rId25"/>
  </p:handoutMasterIdLst>
  <p:sldIdLst>
    <p:sldId id="257" r:id="rId5"/>
    <p:sldId id="258" r:id="rId6"/>
    <p:sldId id="259" r:id="rId7"/>
    <p:sldId id="260" r:id="rId8"/>
    <p:sldId id="262" r:id="rId9"/>
    <p:sldId id="261"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05613" cy="9944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1" d="100"/>
          <a:sy n="81" d="100"/>
        </p:scale>
        <p:origin x="78" y="6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4450" y="0"/>
            <a:ext cx="2949575" cy="496888"/>
          </a:xfrm>
          <a:prstGeom prst="rect">
            <a:avLst/>
          </a:prstGeom>
        </p:spPr>
        <p:txBody>
          <a:bodyPr vert="horz" lIns="91440" tIns="45720" rIns="91440" bIns="45720" rtlCol="0"/>
          <a:lstStyle>
            <a:lvl1pPr algn="r">
              <a:defRPr sz="1200"/>
            </a:lvl1pPr>
          </a:lstStyle>
          <a:p>
            <a:fld id="{9D6A0EC5-0B55-4A88-ADC8-173DEFD82574}" type="datetimeFigureOut">
              <a:rPr lang="en-GB" smtClean="0"/>
              <a:pPr/>
              <a:t>17/09/2026</a:t>
            </a:fld>
            <a:endParaRPr lang="en-GB"/>
          </a:p>
        </p:txBody>
      </p:sp>
      <p:sp>
        <p:nvSpPr>
          <p:cNvPr id="4" name="Footer Placeholder 3"/>
          <p:cNvSpPr>
            <a:spLocks noGrp="1"/>
          </p:cNvSpPr>
          <p:nvPr>
            <p:ph type="ftr" sz="quarter" idx="2"/>
          </p:nvPr>
        </p:nvSpPr>
        <p:spPr>
          <a:xfrm>
            <a:off x="0" y="9445625"/>
            <a:ext cx="2949575"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4450" y="9445625"/>
            <a:ext cx="2949575" cy="496888"/>
          </a:xfrm>
          <a:prstGeom prst="rect">
            <a:avLst/>
          </a:prstGeom>
        </p:spPr>
        <p:txBody>
          <a:bodyPr vert="horz" lIns="91440" tIns="45720" rIns="91440" bIns="45720" rtlCol="0" anchor="b"/>
          <a:lstStyle>
            <a:lvl1pPr algn="r">
              <a:defRPr sz="1200"/>
            </a:lvl1pPr>
          </a:lstStyle>
          <a:p>
            <a:fld id="{46865F87-483E-4999-8D02-DD62EA3799DE}" type="slidenum">
              <a:rPr lang="en-GB" smtClean="0"/>
              <a:pPr/>
              <a:t>‹#›</a:t>
            </a:fld>
            <a:endParaRPr lang="en-GB"/>
          </a:p>
        </p:txBody>
      </p:sp>
    </p:spTree>
    <p:extLst>
      <p:ext uri="{BB962C8B-B14F-4D97-AF65-F5344CB8AC3E}">
        <p14:creationId xmlns:p14="http://schemas.microsoft.com/office/powerpoint/2010/main" val="275869281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smtClean="0"/>
              <a:pPr/>
              <a:t>9/17/2026</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smtClean="0"/>
              <a:pPr/>
              <a:t>‹#›</a:t>
            </a:fld>
            <a:endParaRPr lang="en-US" dirty="0"/>
          </a:p>
        </p:txBody>
      </p:sp>
      <p:sp>
        <p:nvSpPr>
          <p:cNvPr id="13" name="Rectangle 12"/>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12568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73694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smtClean="0"/>
              <a:pPr/>
              <a:t>9/17/2026</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smtClean="0"/>
              <a:pPr/>
              <a:t>‹#›</a:t>
            </a:fld>
            <a:endParaRPr lang="en-US" dirty="0"/>
          </a:p>
        </p:txBody>
      </p:sp>
      <p:grpSp>
        <p:nvGrpSpPr>
          <p:cNvPr id="7" name="Group 6"/>
          <p:cNvGrpSpPr/>
          <p:nvPr/>
        </p:nvGrpSpPr>
        <p:grpSpPr>
          <a:xfrm>
            <a:off x="0" y="0"/>
            <a:ext cx="2814638" cy="6858000"/>
            <a:chOff x="0" y="0"/>
            <a:chExt cx="2814638" cy="6858000"/>
          </a:xfrm>
        </p:grpSpPr>
        <p:sp>
          <p:nvSpPr>
            <p:cNvPr id="11" name="Freeform 6"/>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379159148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smtClean="0"/>
              <a:pPr/>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420344842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smtClean="0"/>
              <a:pPr/>
              <a:t>9/17/2026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1917194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smtClean="0"/>
              <a:pPr/>
              <a:t>9/17/2026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195633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smtClean="0"/>
              <a:pPr/>
              <a:t>9/17/2026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823006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smtClean="0"/>
              <a:pPr/>
              <a:t>9/17/2026</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smtClean="0"/>
              <a:pPr/>
              <a:t>‹#›</a:t>
            </a:fld>
            <a:endParaRPr lang="en-US" dirty="0"/>
          </a:p>
        </p:txBody>
      </p:sp>
      <p:sp>
        <p:nvSpPr>
          <p:cNvPr id="8" name="Rectangle 7"/>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4464000"/>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smtClean="0"/>
              <a:pPr/>
              <a:t>9/17/2026</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2724515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1028044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1926297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smtClean="0"/>
              <a:pPr/>
              <a:t>9/17/2026</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smtClean="0"/>
              <a:pPr/>
              <a:t>‹#›</a:t>
            </a:fld>
            <a:endParaRPr lang="en-US" dirty="0"/>
          </a:p>
        </p:txBody>
      </p:sp>
      <p:sp>
        <p:nvSpPr>
          <p:cNvPr id="11" name="Freeform 6"/>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208627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8.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9.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ags" Target="../tags/tag10.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2" Type="http://schemas.microsoft.com/office/2007/relationships/media" Target="../media/media15.m4a"/><Relationship Id="rId1" Type="http://schemas.openxmlformats.org/officeDocument/2006/relationships/tags" Target="../tags/tag11.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ags" Target="../tags/tag12.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audio" Target="../media/media18.m4a"/><Relationship Id="rId2" Type="http://schemas.microsoft.com/office/2007/relationships/media" Target="../media/media18.m4a"/><Relationship Id="rId1" Type="http://schemas.openxmlformats.org/officeDocument/2006/relationships/tags" Target="../tags/tag13.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98377" y="0"/>
            <a:ext cx="2093623" cy="2093623"/>
          </a:xfrm>
          <a:prstGeom prst="rect">
            <a:avLst/>
          </a:prstGeom>
        </p:spPr>
      </p:pic>
      <p:sp>
        <p:nvSpPr>
          <p:cNvPr id="2" name="Title 1"/>
          <p:cNvSpPr>
            <a:spLocks noGrp="1"/>
          </p:cNvSpPr>
          <p:nvPr>
            <p:ph type="ctrTitle"/>
          </p:nvPr>
        </p:nvSpPr>
        <p:spPr/>
        <p:txBody>
          <a:bodyPr/>
          <a:lstStyle/>
          <a:p>
            <a:r>
              <a:rPr lang="en-GB" dirty="0"/>
              <a:t>Amberley Remote learning</a:t>
            </a:r>
            <a:br>
              <a:rPr lang="en-GB" dirty="0"/>
            </a:br>
            <a:r>
              <a:rPr lang="en-GB" sz="3600" dirty="0"/>
              <a:t>A parents guide </a:t>
            </a:r>
            <a:endParaRPr lang="en-GB"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464" y="-1"/>
            <a:ext cx="2093623" cy="209362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11500717"/>
      </p:ext>
    </p:extLst>
  </p:cSld>
  <p:clrMapOvr>
    <a:masterClrMapping/>
  </p:clrMapOvr>
  <mc:AlternateContent xmlns:mc="http://schemas.openxmlformats.org/markup-compatibility/2006" xmlns:p14="http://schemas.microsoft.com/office/powerpoint/2010/main">
    <mc:Choice Requires="p14">
      <p:transition spd="slow" p14:dur="2000" advTm="36829"/>
    </mc:Choice>
    <mc:Fallback xmlns="">
      <p:transition spd="slow" advTm="368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a:t>
            </a:r>
          </a:p>
        </p:txBody>
      </p:sp>
      <p:sp>
        <p:nvSpPr>
          <p:cNvPr id="3" name="Content Placeholder 2"/>
          <p:cNvSpPr>
            <a:spLocks noGrp="1"/>
          </p:cNvSpPr>
          <p:nvPr>
            <p:ph idx="1"/>
          </p:nvPr>
        </p:nvSpPr>
        <p:spPr>
          <a:xfrm>
            <a:off x="1251678" y="1248229"/>
            <a:ext cx="10178322" cy="5283200"/>
          </a:xfrm>
        </p:spPr>
        <p:txBody>
          <a:bodyPr>
            <a:noAutofit/>
          </a:bodyPr>
          <a:lstStyle/>
          <a:p>
            <a:r>
              <a:rPr lang="en-GB" sz="2400" dirty="0"/>
              <a:t>In response to government guidance, we have now created a clear plan for remote learning should individuals, class or year group or even whole school have to self isolate due to Covid19.</a:t>
            </a:r>
          </a:p>
          <a:p>
            <a:r>
              <a:rPr lang="en-GB" sz="2400" dirty="0"/>
              <a:t>This presentation (and accompanying parent leaflet) details exactly what you can expect from the school if your child is affected by this. </a:t>
            </a:r>
          </a:p>
          <a:p>
            <a:r>
              <a:rPr lang="en-GB" sz="2400" dirty="0"/>
              <a:t>Please note that this remote learning policy is only in place for healthy children isolating due to Covid19</a:t>
            </a:r>
            <a:r>
              <a:rPr lang="en-GB" sz="2400" b="1" dirty="0"/>
              <a:t> </a:t>
            </a:r>
            <a:r>
              <a:rPr lang="en-GB" sz="2400" dirty="0"/>
              <a:t>and are not absent from school for other reasons.  Poorly children will not be expected to complete any home learning activities. </a:t>
            </a:r>
          </a:p>
          <a:p>
            <a:r>
              <a:rPr lang="en-GB" sz="2400" dirty="0"/>
              <a:t>All home learning will take place on Seesaw (the platform used during our whole school closure). This platform is now being used regularly for homework and most children and families should now be familiar with how to use this (Guides to Seesaw are also available on our school website and will be sent home).</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93829" y="0"/>
            <a:ext cx="1378857" cy="1378857"/>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676951965"/>
      </p:ext>
    </p:extLst>
  </p:cSld>
  <p:clrMapOvr>
    <a:masterClrMapping/>
  </p:clrMapOvr>
  <mc:AlternateContent xmlns:mc="http://schemas.openxmlformats.org/markup-compatibility/2006" xmlns:p14="http://schemas.microsoft.com/office/powerpoint/2010/main">
    <mc:Choice Requires="p14">
      <p:transition spd="slow" p14:dur="2000" advTm="76817"/>
    </mc:Choice>
    <mc:Fallback xmlns="">
      <p:transition spd="slow" advTm="768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6"/>
                </p:tgtEl>
              </p:cMediaNode>
            </p:audio>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749729"/>
          </a:xfrm>
        </p:spPr>
        <p:txBody>
          <a:bodyPr>
            <a:normAutofit/>
          </a:bodyPr>
          <a:lstStyle/>
          <a:p>
            <a:r>
              <a:rPr lang="en-GB" sz="4000" dirty="0"/>
              <a:t>When will remote learning be available?</a:t>
            </a:r>
          </a:p>
        </p:txBody>
      </p:sp>
      <p:sp>
        <p:nvSpPr>
          <p:cNvPr id="3" name="Content Placeholder 2"/>
          <p:cNvSpPr>
            <a:spLocks noGrp="1"/>
          </p:cNvSpPr>
          <p:nvPr>
            <p:ph idx="1"/>
          </p:nvPr>
        </p:nvSpPr>
        <p:spPr>
          <a:xfrm>
            <a:off x="1251678" y="1233715"/>
            <a:ext cx="10178322" cy="3918856"/>
          </a:xfrm>
        </p:spPr>
        <p:txBody>
          <a:bodyPr>
            <a:noAutofit/>
          </a:bodyPr>
          <a:lstStyle/>
          <a:p>
            <a:r>
              <a:rPr lang="en-GB" sz="2400" dirty="0"/>
              <a:t>If your child has to self-isolate for a period of time,  please contact the school office as soon as possible to make the school aware.</a:t>
            </a:r>
          </a:p>
          <a:p>
            <a:r>
              <a:rPr lang="en-GB" sz="2400" dirty="0"/>
              <a:t>If only a small number of children in your child’s class are self-isolating,  your child’s teacher will still be teaching the remainder of the class. Therefore home learning will not be available the day the absence is reported but will be available from 8am the NEXT day and every school day until your child returns to school. </a:t>
            </a:r>
          </a:p>
          <a:p>
            <a:r>
              <a:rPr lang="en-GB" sz="2400" dirty="0"/>
              <a:t>Lessons will be uploaded by 8am each day.</a:t>
            </a:r>
          </a:p>
          <a:p>
            <a:r>
              <a:rPr lang="en-GB" sz="2400" dirty="0"/>
              <a:t>We ask that all work completed at home is uploaded to Seesaw by 3pm. This will ensure that staff have enough time to look at children’s work, give them feedback and upload the next day’s lessons. </a:t>
            </a: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158864848"/>
      </p:ext>
    </p:extLst>
  </p:cSld>
  <p:clrMapOvr>
    <a:masterClrMapping/>
  </p:clrMapOvr>
  <mc:AlternateContent xmlns:mc="http://schemas.openxmlformats.org/markup-compatibility/2006" xmlns:p14="http://schemas.microsoft.com/office/powerpoint/2010/main">
    <mc:Choice Requires="p14">
      <p:transition spd="slow" p14:dur="2000" advTm="58864"/>
    </mc:Choice>
    <mc:Fallback xmlns="">
      <p:transition spd="slow" advTm="58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should I expect?</a:t>
            </a:r>
          </a:p>
        </p:txBody>
      </p:sp>
      <p:sp>
        <p:nvSpPr>
          <p:cNvPr id="3" name="Content Placeholder 2"/>
          <p:cNvSpPr>
            <a:spLocks noGrp="1"/>
          </p:cNvSpPr>
          <p:nvPr>
            <p:ph idx="1"/>
          </p:nvPr>
        </p:nvSpPr>
        <p:spPr>
          <a:xfrm>
            <a:off x="1251678" y="2286002"/>
            <a:ext cx="10178322" cy="1545770"/>
          </a:xfrm>
        </p:spPr>
        <p:txBody>
          <a:bodyPr>
            <a:noAutofit/>
          </a:bodyPr>
          <a:lstStyle/>
          <a:p>
            <a:r>
              <a:rPr lang="en-GB" sz="2800" dirty="0"/>
              <a:t>Home learning will look slightly different depending on the number of children in a class self-isolating.  If individuals or small groups of children are self-isolating,  home learning will be different than if a whole class or year group bubble are self-isolating at home. </a:t>
            </a:r>
          </a:p>
          <a:p>
            <a:r>
              <a:rPr lang="en-GB" sz="2800" dirty="0"/>
              <a:t>The details of how this will work are on the next few slides.</a:t>
            </a: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868754542"/>
      </p:ext>
    </p:extLst>
  </p:cSld>
  <p:clrMapOvr>
    <a:masterClrMapping/>
  </p:clrMapOvr>
  <mc:AlternateContent xmlns:mc="http://schemas.openxmlformats.org/markup-compatibility/2006" xmlns:p14="http://schemas.microsoft.com/office/powerpoint/2010/main">
    <mc:Choice Requires="p14">
      <p:transition spd="slow" p14:dur="2000" advTm="24415"/>
    </mc:Choice>
    <mc:Fallback xmlns="">
      <p:transition spd="slow" advTm="244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dirty="0"/>
              <a:t>Individuals or small numbers of the class self-isolating</a:t>
            </a:r>
          </a:p>
        </p:txBody>
      </p:sp>
      <p:sp>
        <p:nvSpPr>
          <p:cNvPr id="5" name="Text Placeholder 4"/>
          <p:cNvSpPr>
            <a:spLocks noGrp="1"/>
          </p:cNvSpPr>
          <p:nvPr>
            <p:ph type="body" idx="1"/>
          </p:nvPr>
        </p:nvSpPr>
        <p:spPr>
          <a:xfrm>
            <a:off x="3242929" y="5021943"/>
            <a:ext cx="7017488" cy="580973"/>
          </a:xfrm>
        </p:spPr>
        <p:txBody>
          <a:bodyPr>
            <a:noAutofit/>
          </a:bodyPr>
          <a:lstStyle/>
          <a:p>
            <a:pPr algn="ctr"/>
            <a:endParaRPr lang="en-GB" sz="3200" dirty="0"/>
          </a:p>
          <a:p>
            <a:pPr algn="ctr"/>
            <a:r>
              <a:rPr lang="en-GB" sz="3200" dirty="0"/>
              <a:t>Years 1-6</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14478428"/>
      </p:ext>
    </p:extLst>
  </p:cSld>
  <p:clrMapOvr>
    <a:masterClrMapping/>
  </p:clrMapOvr>
  <mc:AlternateContent xmlns:mc="http://schemas.openxmlformats.org/markup-compatibility/2006" xmlns:p14="http://schemas.microsoft.com/office/powerpoint/2010/main">
    <mc:Choice Requires="p14">
      <p:transition spd="slow" p14:dur="2000" advTm="13385"/>
    </mc:Choice>
    <mc:Fallback xmlns="">
      <p:transition spd="slow" advTm="133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Individuals or small numbers of the class self-isolating</a:t>
            </a:r>
          </a:p>
        </p:txBody>
      </p:sp>
      <p:sp>
        <p:nvSpPr>
          <p:cNvPr id="3" name="Content Placeholder 2"/>
          <p:cNvSpPr>
            <a:spLocks noGrp="1"/>
          </p:cNvSpPr>
          <p:nvPr>
            <p:ph idx="1"/>
          </p:nvPr>
        </p:nvSpPr>
        <p:spPr>
          <a:xfrm>
            <a:off x="1251678" y="2002971"/>
            <a:ext cx="10178322" cy="4572000"/>
          </a:xfrm>
        </p:spPr>
        <p:txBody>
          <a:bodyPr>
            <a:normAutofit/>
          </a:bodyPr>
          <a:lstStyle/>
          <a:p>
            <a:r>
              <a:rPr lang="en-GB" dirty="0"/>
              <a:t>All work for children will be set using the Seesaw platform.</a:t>
            </a:r>
          </a:p>
          <a:p>
            <a:r>
              <a:rPr lang="en-GB" dirty="0"/>
              <a:t>The work set for children at home will be the same as the work that is set for the children who are still working in school. </a:t>
            </a:r>
          </a:p>
          <a:p>
            <a:r>
              <a:rPr lang="en-GB" dirty="0"/>
              <a:t>Work will be available from 8am and the children’s responses should be uploaded by 3pm.</a:t>
            </a:r>
          </a:p>
          <a:p>
            <a:r>
              <a:rPr lang="en-GB" dirty="0"/>
              <a:t>Teachers will leave feedback for children on their uploaded work before new activities are set the next morning.</a:t>
            </a:r>
          </a:p>
          <a:p>
            <a:r>
              <a:rPr lang="en-GB" dirty="0"/>
              <a:t>Teachers will ensure that uploaded presentations have ‘voice overs’ to explain the learning and ensure instructions are clear so that children can complete the work as independently as possible. </a:t>
            </a:r>
          </a:p>
          <a:p>
            <a:r>
              <a:rPr lang="en-GB" dirty="0"/>
              <a:t>We will endeavour to upload work that will take a similar amount of time to complete at home as it would in school. </a:t>
            </a: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534787887"/>
      </p:ext>
    </p:extLst>
  </p:cSld>
  <p:clrMapOvr>
    <a:masterClrMapping/>
  </p:clrMapOvr>
  <mc:AlternateContent xmlns:mc="http://schemas.openxmlformats.org/markup-compatibility/2006" xmlns:p14="http://schemas.microsoft.com/office/powerpoint/2010/main">
    <mc:Choice Requires="p14">
      <p:transition spd="slow" p14:dur="2000" advTm="43797"/>
    </mc:Choice>
    <mc:Fallback xmlns="">
      <p:transition spd="slow" advTm="437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work will be set?</a:t>
            </a:r>
          </a:p>
        </p:txBody>
      </p:sp>
      <p:sp>
        <p:nvSpPr>
          <p:cNvPr id="3" name="Content Placeholder 2"/>
          <p:cNvSpPr>
            <a:spLocks noGrp="1"/>
          </p:cNvSpPr>
          <p:nvPr>
            <p:ph idx="1"/>
          </p:nvPr>
        </p:nvSpPr>
        <p:spPr>
          <a:xfrm>
            <a:off x="1251678" y="1088574"/>
            <a:ext cx="10178322" cy="5457371"/>
          </a:xfrm>
        </p:spPr>
        <p:txBody>
          <a:bodyPr>
            <a:noAutofit/>
          </a:bodyPr>
          <a:lstStyle/>
          <a:p>
            <a:r>
              <a:rPr lang="en-GB" b="1" dirty="0"/>
              <a:t>Lesson 1- Maths. </a:t>
            </a:r>
            <a:r>
              <a:rPr lang="en-GB" dirty="0"/>
              <a:t>The children will have a Maths PowerPoint with voice over instructions from their teacher. They will also have a Maths worksheet to complete after watching this. (45mins-1hour)</a:t>
            </a:r>
          </a:p>
          <a:p>
            <a:r>
              <a:rPr lang="en-GB" b="1" dirty="0"/>
              <a:t>Lesson 2- English</a:t>
            </a:r>
            <a:r>
              <a:rPr lang="en-GB" dirty="0"/>
              <a:t>. The children will have an English PowerPoint with voice over instructions from their teacher to work through. They will also have a worksheet to complete after watching this. (45mins-1hour)</a:t>
            </a:r>
          </a:p>
          <a:p>
            <a:r>
              <a:rPr lang="en-GB" b="1" dirty="0"/>
              <a:t>Lesson 3- Reading. </a:t>
            </a:r>
            <a:r>
              <a:rPr lang="en-GB" dirty="0"/>
              <a:t>A reading activity with clear instructions will be set for the children. This may be phonics based for younger children. (30 </a:t>
            </a:r>
            <a:r>
              <a:rPr lang="en-GB" dirty="0" err="1"/>
              <a:t>mins</a:t>
            </a:r>
            <a:r>
              <a:rPr lang="en-GB" dirty="0"/>
              <a:t>)</a:t>
            </a:r>
          </a:p>
          <a:p>
            <a:r>
              <a:rPr lang="en-GB" b="1" dirty="0"/>
              <a:t>Lesson 4/5- Other Subjects</a:t>
            </a:r>
            <a:r>
              <a:rPr lang="en-GB" dirty="0"/>
              <a:t>. Teaching staff will look at the lessons they are teaching each afternoon in school.  Where the activity planned is suitable for home learning these lessons will  also be uploaded for the child to complete. (45mins-1hour).  In the absence of this,  your child may wish to use times table </a:t>
            </a:r>
            <a:r>
              <a:rPr lang="en-GB" dirty="0" err="1"/>
              <a:t>rockstars</a:t>
            </a:r>
            <a:r>
              <a:rPr lang="en-GB" dirty="0"/>
              <a:t>, spelling shed or the Sir </a:t>
            </a:r>
            <a:r>
              <a:rPr lang="en-GB" dirty="0" err="1"/>
              <a:t>Linkalot</a:t>
            </a:r>
            <a:r>
              <a:rPr lang="en-GB" dirty="0"/>
              <a:t> spelling app plus some of the suggested apps or websites sent out from school.   </a:t>
            </a: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731061865"/>
      </p:ext>
    </p:extLst>
  </p:cSld>
  <p:clrMapOvr>
    <a:masterClrMapping/>
  </p:clrMapOvr>
  <mc:AlternateContent xmlns:mc="http://schemas.openxmlformats.org/markup-compatibility/2006" xmlns:p14="http://schemas.microsoft.com/office/powerpoint/2010/main">
    <mc:Choice Requires="p14">
      <p:transition spd="slow" p14:dur="2000" advTm="77687"/>
    </mc:Choice>
    <mc:Fallback xmlns="">
      <p:transition spd="slow" advTm="77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does my child respond to the work set?</a:t>
            </a:r>
          </a:p>
        </p:txBody>
      </p:sp>
      <p:sp>
        <p:nvSpPr>
          <p:cNvPr id="3" name="Content Placeholder 2"/>
          <p:cNvSpPr>
            <a:spLocks noGrp="1"/>
          </p:cNvSpPr>
          <p:nvPr>
            <p:ph idx="1"/>
          </p:nvPr>
        </p:nvSpPr>
        <p:spPr>
          <a:xfrm>
            <a:off x="1251678" y="2286001"/>
            <a:ext cx="10178322" cy="4042228"/>
          </a:xfrm>
        </p:spPr>
        <p:txBody>
          <a:bodyPr>
            <a:normAutofit/>
          </a:bodyPr>
          <a:lstStyle/>
          <a:p>
            <a:r>
              <a:rPr lang="en-GB" sz="2400" dirty="0"/>
              <a:t>All work should be uploaded to Seesaw for the teacher to mark.</a:t>
            </a:r>
          </a:p>
          <a:p>
            <a:r>
              <a:rPr lang="en-GB" sz="2400" dirty="0"/>
              <a:t>Children can either complete the work in their homework books and upload a photo to Seesaw, or they can use the notes, drawing or video tool on Seesaw to respond directly.</a:t>
            </a:r>
          </a:p>
          <a:p>
            <a:r>
              <a:rPr lang="en-GB" sz="2400" dirty="0"/>
              <a:t>Children have been shown how to do this in school, but a guide to Seesaw is also available on our school website and will be sent home via </a:t>
            </a:r>
            <a:r>
              <a:rPr lang="en-GB" sz="2400" dirty="0" err="1"/>
              <a:t>ParentMail</a:t>
            </a:r>
            <a:r>
              <a:rPr lang="en-GB" sz="2400" dirty="0"/>
              <a:t>.</a:t>
            </a:r>
          </a:p>
          <a:p>
            <a:r>
              <a:rPr lang="en-GB" sz="2400" dirty="0"/>
              <a:t>Please ensure children upload work by 3pm so that staff can mark the work before setting the children’s next tasks.</a:t>
            </a:r>
          </a:p>
          <a:p>
            <a:endParaRPr lang="en-GB" sz="2400" dirty="0"/>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192743689"/>
      </p:ext>
    </p:extLst>
  </p:cSld>
  <p:clrMapOvr>
    <a:masterClrMapping/>
  </p:clrMapOvr>
  <mc:AlternateContent xmlns:mc="http://schemas.openxmlformats.org/markup-compatibility/2006" xmlns:p14="http://schemas.microsoft.com/office/powerpoint/2010/main">
    <mc:Choice Requires="p14">
      <p:transition spd="slow" p14:dur="2000" advTm="37469"/>
    </mc:Choice>
    <mc:Fallback xmlns="">
      <p:transition spd="slow" advTm="374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dirty="0"/>
              <a:t>Individuals or small numbers of the class self-isolating</a:t>
            </a:r>
          </a:p>
        </p:txBody>
      </p:sp>
      <p:sp>
        <p:nvSpPr>
          <p:cNvPr id="5" name="Text Placeholder 4"/>
          <p:cNvSpPr>
            <a:spLocks noGrp="1"/>
          </p:cNvSpPr>
          <p:nvPr>
            <p:ph type="body" idx="1"/>
          </p:nvPr>
        </p:nvSpPr>
        <p:spPr>
          <a:xfrm>
            <a:off x="3242929" y="5021943"/>
            <a:ext cx="7017488" cy="580973"/>
          </a:xfrm>
        </p:spPr>
        <p:txBody>
          <a:bodyPr>
            <a:noAutofit/>
          </a:bodyPr>
          <a:lstStyle/>
          <a:p>
            <a:pPr algn="ctr"/>
            <a:endParaRPr lang="en-GB" sz="3200" dirty="0"/>
          </a:p>
          <a:p>
            <a:pPr algn="ctr"/>
            <a:r>
              <a:rPr lang="en-GB" sz="3200" dirty="0"/>
              <a:t>EYFS</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38463911"/>
      </p:ext>
    </p:extLst>
  </p:cSld>
  <p:clrMapOvr>
    <a:masterClrMapping/>
  </p:clrMapOvr>
  <mc:AlternateContent xmlns:mc="http://schemas.openxmlformats.org/markup-compatibility/2006" xmlns:p14="http://schemas.microsoft.com/office/powerpoint/2010/main">
    <mc:Choice Requires="p14">
      <p:transition spd="slow" p14:dur="2000" advTm="5141"/>
    </mc:Choice>
    <mc:Fallback xmlns="">
      <p:transition spd="slow" advTm="51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nursery</a:t>
            </a:r>
          </a:p>
        </p:txBody>
      </p:sp>
      <p:sp>
        <p:nvSpPr>
          <p:cNvPr id="5" name="Content Placeholder 4"/>
          <p:cNvSpPr>
            <a:spLocks noGrp="1"/>
          </p:cNvSpPr>
          <p:nvPr>
            <p:ph idx="1"/>
          </p:nvPr>
        </p:nvSpPr>
        <p:spPr>
          <a:xfrm>
            <a:off x="1251678" y="1571223"/>
            <a:ext cx="10178322" cy="4308369"/>
          </a:xfrm>
        </p:spPr>
        <p:txBody>
          <a:bodyPr>
            <a:normAutofit lnSpcReduction="10000"/>
          </a:bodyPr>
          <a:lstStyle/>
          <a:p>
            <a:pPr marL="0" indent="0">
              <a:buNone/>
            </a:pPr>
            <a:r>
              <a:rPr lang="en-GB" sz="2800" b="1" dirty="0"/>
              <a:t>Nursery</a:t>
            </a:r>
          </a:p>
          <a:p>
            <a:pPr marL="0" indent="0">
              <a:buNone/>
            </a:pPr>
            <a:r>
              <a:rPr lang="en-GB" sz="2800" dirty="0"/>
              <a:t>Children will be given a pack with suggested activities for all seven areas of learning. There will be at least 5 possible activities for each area that can be completed throughout the self-isolation period. </a:t>
            </a:r>
          </a:p>
          <a:p>
            <a:pPr marL="0" indent="0">
              <a:buNone/>
            </a:pPr>
            <a:endParaRPr lang="en-GB" sz="2800" dirty="0"/>
          </a:p>
          <a:p>
            <a:pPr marL="0" indent="0">
              <a:buNone/>
            </a:pPr>
            <a:r>
              <a:rPr lang="en-GB" sz="2800" dirty="0"/>
              <a:t>Additionally your child will be sent web-links to focus activities in the classroom using the </a:t>
            </a:r>
            <a:r>
              <a:rPr lang="en-GB" sz="2800" b="1" dirty="0"/>
              <a:t>Marvellous me </a:t>
            </a:r>
            <a:r>
              <a:rPr lang="en-GB" sz="2800" dirty="0"/>
              <a:t>app- these may be the class story, a number block activity, phonics phase 1 game or song we are learning.</a:t>
            </a:r>
          </a:p>
          <a:p>
            <a:endParaRPr lang="en-GB" sz="2800" dirty="0"/>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286968291"/>
      </p:ext>
    </p:extLst>
  </p:cSld>
  <p:clrMapOvr>
    <a:masterClrMapping/>
  </p:clrMapOvr>
  <mc:AlternateContent xmlns:mc="http://schemas.openxmlformats.org/markup-compatibility/2006" xmlns:p14="http://schemas.microsoft.com/office/powerpoint/2010/main">
    <mc:Choice Requires="p14">
      <p:transition spd="slow" p14:dur="2000" advTm="31645"/>
    </mc:Choice>
    <mc:Fallback xmlns="">
      <p:transition spd="slow" advTm="316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2"/>
                </p:tgtEl>
              </p:cMediaNode>
            </p:audio>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reception</a:t>
            </a:r>
          </a:p>
        </p:txBody>
      </p:sp>
      <p:sp>
        <p:nvSpPr>
          <p:cNvPr id="3" name="Content Placeholder 2"/>
          <p:cNvSpPr>
            <a:spLocks noGrp="1"/>
          </p:cNvSpPr>
          <p:nvPr>
            <p:ph idx="1"/>
          </p:nvPr>
        </p:nvSpPr>
        <p:spPr>
          <a:xfrm>
            <a:off x="1251678" y="1248229"/>
            <a:ext cx="10178322" cy="5181600"/>
          </a:xfrm>
        </p:spPr>
        <p:txBody>
          <a:bodyPr>
            <a:normAutofit/>
          </a:bodyPr>
          <a:lstStyle/>
          <a:p>
            <a:pPr marL="0" indent="0">
              <a:buNone/>
            </a:pPr>
            <a:r>
              <a:rPr lang="en-GB" b="1" u="sng" dirty="0"/>
              <a:t>Reception</a:t>
            </a:r>
          </a:p>
          <a:p>
            <a:pPr marL="0" indent="0">
              <a:buNone/>
            </a:pPr>
            <a:r>
              <a:rPr lang="en-GB" dirty="0"/>
              <a:t>Children will be given a pack with suggested activities for all seven areas of learning. There will be at least 5 possible activities for each area that can be completed throughout the self-isolation period.</a:t>
            </a:r>
          </a:p>
          <a:p>
            <a:pPr marL="0" indent="0">
              <a:buNone/>
            </a:pPr>
            <a:endParaRPr lang="en-GB" dirty="0"/>
          </a:p>
          <a:p>
            <a:pPr marL="0" indent="0">
              <a:buNone/>
            </a:pPr>
            <a:r>
              <a:rPr lang="en-GB" dirty="0"/>
              <a:t>Additionally children will be sent a link to the class story, with two Literacy themed activities and the White Rose Maths activities using the Seesaw app. These will reflect the learning opportunities that the children are doing in the classroom.  Please see the attached letter ‘Home Learning Guide for Parents’ which details how to set your child’s seesaw account up.  </a:t>
            </a:r>
          </a:p>
          <a:p>
            <a:pPr marL="0" indent="0">
              <a:buNone/>
            </a:pPr>
            <a:endParaRPr lang="en-GB" dirty="0"/>
          </a:p>
          <a:p>
            <a:pPr marL="0" indent="0">
              <a:buNone/>
            </a:pPr>
            <a:r>
              <a:rPr lang="en-GB" dirty="0"/>
              <a:t>(New sound phonics activities will not be sent, as it is important that these sounds are delivered following the schools own scheme and lesson structure. Children will be given master classes on return to the setting to cover any of the sounds they have missed.)</a:t>
            </a:r>
          </a:p>
          <a:p>
            <a:endParaRPr lang="en-GB" dirty="0"/>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135766827"/>
      </p:ext>
    </p:extLst>
  </p:cSld>
  <p:clrMapOvr>
    <a:masterClrMapping/>
  </p:clrMapOvr>
  <mc:AlternateContent xmlns:mc="http://schemas.openxmlformats.org/markup-compatibility/2006" xmlns:p14="http://schemas.microsoft.com/office/powerpoint/2010/main">
    <mc:Choice Requires="p14">
      <p:transition spd="slow" p14:dur="2000" advTm="51198"/>
    </mc:Choice>
    <mc:Fallback xmlns="">
      <p:transition spd="slow" advTm="511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dirty="0"/>
              <a:t>Whole Class/ Year Group Closure</a:t>
            </a:r>
          </a:p>
        </p:txBody>
      </p:sp>
      <p:sp>
        <p:nvSpPr>
          <p:cNvPr id="5" name="Text Placeholder 4"/>
          <p:cNvSpPr>
            <a:spLocks noGrp="1"/>
          </p:cNvSpPr>
          <p:nvPr>
            <p:ph type="body" idx="1"/>
          </p:nvPr>
        </p:nvSpPr>
        <p:spPr>
          <a:xfrm>
            <a:off x="3242929" y="5021943"/>
            <a:ext cx="7017488" cy="580973"/>
          </a:xfrm>
        </p:spPr>
        <p:txBody>
          <a:bodyPr>
            <a:noAutofit/>
          </a:bodyPr>
          <a:lstStyle/>
          <a:p>
            <a:pPr algn="ctr"/>
            <a:endParaRPr lang="en-GB" sz="3200" dirty="0"/>
          </a:p>
          <a:p>
            <a:pPr algn="ctr"/>
            <a:r>
              <a:rPr lang="en-GB" sz="3200" dirty="0"/>
              <a:t>Years 1-6</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87090540"/>
      </p:ext>
    </p:extLst>
  </p:cSld>
  <p:clrMapOvr>
    <a:masterClrMapping/>
  </p:clrMapOvr>
  <mc:AlternateContent xmlns:mc="http://schemas.openxmlformats.org/markup-compatibility/2006" xmlns:p14="http://schemas.microsoft.com/office/powerpoint/2010/main">
    <mc:Choice Requires="p14">
      <p:transition spd="slow" p14:dur="2000" advTm="6692"/>
    </mc:Choice>
    <mc:Fallback xmlns="">
      <p:transition spd="slow" advTm="66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Whole Class/ Year Group Closure</a:t>
            </a:r>
          </a:p>
        </p:txBody>
      </p:sp>
      <p:sp>
        <p:nvSpPr>
          <p:cNvPr id="3" name="Content Placeholder 2"/>
          <p:cNvSpPr>
            <a:spLocks noGrp="1"/>
          </p:cNvSpPr>
          <p:nvPr>
            <p:ph idx="1"/>
          </p:nvPr>
        </p:nvSpPr>
        <p:spPr>
          <a:xfrm>
            <a:off x="1251678" y="2002971"/>
            <a:ext cx="10178322" cy="4572000"/>
          </a:xfrm>
        </p:spPr>
        <p:txBody>
          <a:bodyPr>
            <a:normAutofit fontScale="92500" lnSpcReduction="10000"/>
          </a:bodyPr>
          <a:lstStyle/>
          <a:p>
            <a:r>
              <a:rPr lang="en-GB" dirty="0"/>
              <a:t>All work for children will be set using the Seesaw platform.</a:t>
            </a:r>
          </a:p>
          <a:p>
            <a:r>
              <a:rPr lang="en-GB" dirty="0"/>
              <a:t>If one class in the year group is self-isolating whilst the other class are still in school, work set for children at home will be the same as the work that is set for the children who are still working in school. </a:t>
            </a:r>
          </a:p>
          <a:p>
            <a:r>
              <a:rPr lang="en-GB" dirty="0"/>
              <a:t>Work will be available from 8am and the children’s responses should be uploaded by 3pm.</a:t>
            </a:r>
          </a:p>
          <a:p>
            <a:r>
              <a:rPr lang="en-GB" dirty="0"/>
              <a:t>Teachers will leave feedback for the children on their work uploaded before new activities are set the next morning.</a:t>
            </a:r>
          </a:p>
          <a:p>
            <a:r>
              <a:rPr lang="en-GB" dirty="0"/>
              <a:t>Teachers will ensure that uploaded presentations have ‘voice overs’ or clear videos that explain the learning and ensure instructions are clear so that children can complete the work.</a:t>
            </a:r>
          </a:p>
          <a:p>
            <a:r>
              <a:rPr lang="en-GB" dirty="0"/>
              <a:t>We will endeavour to upload work that will take a similar amount of time to complete at home as it would in school. </a:t>
            </a:r>
          </a:p>
          <a:p>
            <a:r>
              <a:rPr lang="en-GB" dirty="0"/>
              <a:t>We will try to ensure that all work set is clear enough that children can complete the work independently. </a:t>
            </a: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228465171"/>
      </p:ext>
    </p:extLst>
  </p:cSld>
  <p:clrMapOvr>
    <a:masterClrMapping/>
  </p:clrMapOvr>
  <mc:AlternateContent xmlns:mc="http://schemas.openxmlformats.org/markup-compatibility/2006" xmlns:p14="http://schemas.microsoft.com/office/powerpoint/2010/main">
    <mc:Choice Requires="p14">
      <p:transition spd="slow" p14:dur="2000" advTm="59934"/>
    </mc:Choice>
    <mc:Fallback xmlns="">
      <p:transition spd="slow" advTm="599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0"/>
            <a:ext cx="10178322" cy="1492132"/>
          </a:xfrm>
        </p:spPr>
        <p:txBody>
          <a:bodyPr/>
          <a:lstStyle/>
          <a:p>
            <a:r>
              <a:rPr lang="en-GB" dirty="0"/>
              <a:t>What work will be set?</a:t>
            </a:r>
          </a:p>
        </p:txBody>
      </p:sp>
      <p:sp>
        <p:nvSpPr>
          <p:cNvPr id="3" name="Content Placeholder 2"/>
          <p:cNvSpPr>
            <a:spLocks noGrp="1"/>
          </p:cNvSpPr>
          <p:nvPr>
            <p:ph idx="1"/>
          </p:nvPr>
        </p:nvSpPr>
        <p:spPr>
          <a:xfrm>
            <a:off x="1251678" y="746066"/>
            <a:ext cx="10178322" cy="6111934"/>
          </a:xfrm>
        </p:spPr>
        <p:txBody>
          <a:bodyPr>
            <a:noAutofit/>
          </a:bodyPr>
          <a:lstStyle/>
          <a:p>
            <a:r>
              <a:rPr lang="en-GB" b="1" dirty="0"/>
              <a:t>Lesson 1- Maths. </a:t>
            </a:r>
            <a:r>
              <a:rPr lang="en-GB" dirty="0"/>
              <a:t>The children will have a Maths PowerPoint with voice over instructions from their teacher or a video lesson to watch. They will also have a Maths worksheet to complete. (45mins-1hour)</a:t>
            </a:r>
          </a:p>
          <a:p>
            <a:r>
              <a:rPr lang="en-GB" b="1" dirty="0"/>
              <a:t>Lesson 2- English</a:t>
            </a:r>
            <a:r>
              <a:rPr lang="en-GB" dirty="0"/>
              <a:t>. The children will have an English PowerPoint with voiceover instructions from their teacher to work through or a video lesson to watch. They will also have a worksheet or activity to complete throughout the lesson. (45mins-1hour)</a:t>
            </a:r>
          </a:p>
          <a:p>
            <a:r>
              <a:rPr lang="en-GB" b="1" dirty="0"/>
              <a:t>Lesson 3- Reading. </a:t>
            </a:r>
            <a:r>
              <a:rPr lang="en-GB" dirty="0"/>
              <a:t>A reading activity with clear instructions will be set for the children. This may be with an accompanying video or PowerPoint. This may be phonics based for younger children. (30 mins)</a:t>
            </a:r>
          </a:p>
          <a:p>
            <a:r>
              <a:rPr lang="en-GB" b="1" dirty="0"/>
              <a:t>Lesson 4/5- Other Subjects</a:t>
            </a:r>
            <a:r>
              <a:rPr lang="en-GB" dirty="0"/>
              <a:t>. Teaching staff will upload either one longer afternoon lesson or two shorter lessons depending on what would have been taught if the children were in school. These lessons will have a video or PowerPoint to watch and an activity to complete. (Approximately1 hour 30mins)</a:t>
            </a:r>
          </a:p>
          <a:p>
            <a:endParaRPr lang="en-GB" dirty="0"/>
          </a:p>
          <a:p>
            <a:pPr>
              <a:buNone/>
            </a:pPr>
            <a:r>
              <a:rPr lang="en-GB" dirty="0"/>
              <a:t>A chapter from the whole class reader that pupils are reading for pleasure will also be added to Seesaw 3 times per week for children to enjoy. </a:t>
            </a:r>
          </a:p>
          <a:p>
            <a:endParaRPr lang="en-GB" dirty="0"/>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735726252"/>
      </p:ext>
    </p:extLst>
  </p:cSld>
  <p:clrMapOvr>
    <a:masterClrMapping/>
  </p:clrMapOvr>
  <mc:AlternateContent xmlns:mc="http://schemas.openxmlformats.org/markup-compatibility/2006" xmlns:p14="http://schemas.microsoft.com/office/powerpoint/2010/main">
    <mc:Choice Requires="p14">
      <p:transition spd="slow" p14:dur="2000" advTm="78205"/>
    </mc:Choice>
    <mc:Fallback xmlns="">
      <p:transition spd="slow" advTm="782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does my child respond to the work set?</a:t>
            </a:r>
          </a:p>
        </p:txBody>
      </p:sp>
      <p:sp>
        <p:nvSpPr>
          <p:cNvPr id="3" name="Content Placeholder 2"/>
          <p:cNvSpPr>
            <a:spLocks noGrp="1"/>
          </p:cNvSpPr>
          <p:nvPr>
            <p:ph idx="1"/>
          </p:nvPr>
        </p:nvSpPr>
        <p:spPr>
          <a:xfrm>
            <a:off x="1251678" y="2286001"/>
            <a:ext cx="10178322" cy="4042228"/>
          </a:xfrm>
        </p:spPr>
        <p:txBody>
          <a:bodyPr>
            <a:normAutofit/>
          </a:bodyPr>
          <a:lstStyle/>
          <a:p>
            <a:r>
              <a:rPr lang="en-GB" sz="2400" dirty="0"/>
              <a:t>All work should be uploaded to Seesaw for the teacher to mark.</a:t>
            </a:r>
          </a:p>
          <a:p>
            <a:r>
              <a:rPr lang="en-GB" sz="2400" dirty="0"/>
              <a:t>Children can either complete the work in their homework books and upload a photo to Seesaw, or they can use the notes, drawing or video tool on Seesaw to respond directly.</a:t>
            </a:r>
          </a:p>
          <a:p>
            <a:r>
              <a:rPr lang="en-GB" sz="2400" dirty="0"/>
              <a:t>Children have been shown how to do this in school, but a guide to Seesaw is also available on our school website and will be sent home via </a:t>
            </a:r>
            <a:r>
              <a:rPr lang="en-GB" sz="2400" dirty="0" err="1"/>
              <a:t>ParentMail</a:t>
            </a:r>
            <a:r>
              <a:rPr lang="en-GB" sz="2400" dirty="0"/>
              <a:t>.</a:t>
            </a:r>
          </a:p>
          <a:p>
            <a:r>
              <a:rPr lang="en-GB" sz="2400" dirty="0"/>
              <a:t>Please ensure children upload work by 3pm so that staff can provide feedback before setting the children’s next tasks.</a:t>
            </a:r>
          </a:p>
          <a:p>
            <a:endParaRPr lang="en-GB" sz="2400" dirty="0"/>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4008010884"/>
      </p:ext>
    </p:extLst>
  </p:cSld>
  <p:clrMapOvr>
    <a:masterClrMapping/>
  </p:clrMapOvr>
  <mc:AlternateContent xmlns:mc="http://schemas.openxmlformats.org/markup-compatibility/2006" xmlns:p14="http://schemas.microsoft.com/office/powerpoint/2010/main">
    <mc:Choice Requires="p14">
      <p:transition spd="slow" p14:dur="2000" advTm="38541"/>
    </mc:Choice>
    <mc:Fallback xmlns="">
      <p:transition spd="slow" advTm="38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dirty="0"/>
              <a:t>Whole Class/ Year Group Closure</a:t>
            </a:r>
          </a:p>
        </p:txBody>
      </p:sp>
      <p:sp>
        <p:nvSpPr>
          <p:cNvPr id="5" name="Text Placeholder 4"/>
          <p:cNvSpPr>
            <a:spLocks noGrp="1"/>
          </p:cNvSpPr>
          <p:nvPr>
            <p:ph type="body" idx="1"/>
          </p:nvPr>
        </p:nvSpPr>
        <p:spPr>
          <a:xfrm>
            <a:off x="3242929" y="5021943"/>
            <a:ext cx="7017488" cy="580973"/>
          </a:xfrm>
        </p:spPr>
        <p:txBody>
          <a:bodyPr>
            <a:noAutofit/>
          </a:bodyPr>
          <a:lstStyle/>
          <a:p>
            <a:pPr algn="ctr"/>
            <a:endParaRPr lang="en-GB" sz="3200" dirty="0"/>
          </a:p>
          <a:p>
            <a:pPr algn="ctr"/>
            <a:r>
              <a:rPr lang="en-GB" sz="3200" dirty="0"/>
              <a:t>EYFS</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83113068"/>
      </p:ext>
    </p:extLst>
  </p:cSld>
  <p:clrMapOvr>
    <a:masterClrMapping/>
  </p:clrMapOvr>
  <mc:AlternateContent xmlns:mc="http://schemas.openxmlformats.org/markup-compatibility/2006" xmlns:p14="http://schemas.microsoft.com/office/powerpoint/2010/main">
    <mc:Choice Requires="p14">
      <p:transition spd="slow" p14:dur="2000" advTm="2435"/>
    </mc:Choice>
    <mc:Fallback xmlns="">
      <p:transition spd="slow" advTm="24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nursery</a:t>
            </a:r>
          </a:p>
        </p:txBody>
      </p:sp>
      <p:sp>
        <p:nvSpPr>
          <p:cNvPr id="5" name="Content Placeholder 4"/>
          <p:cNvSpPr>
            <a:spLocks noGrp="1"/>
          </p:cNvSpPr>
          <p:nvPr>
            <p:ph idx="1"/>
          </p:nvPr>
        </p:nvSpPr>
        <p:spPr>
          <a:xfrm>
            <a:off x="1251678" y="1262743"/>
            <a:ext cx="10178322" cy="5021943"/>
          </a:xfrm>
        </p:spPr>
        <p:txBody>
          <a:bodyPr>
            <a:normAutofit fontScale="55000" lnSpcReduction="20000"/>
          </a:bodyPr>
          <a:lstStyle/>
          <a:p>
            <a:pPr marL="0" indent="0">
              <a:buNone/>
            </a:pPr>
            <a:r>
              <a:rPr lang="en-GB" sz="3600" b="1" dirty="0"/>
              <a:t>Nursery</a:t>
            </a:r>
          </a:p>
          <a:p>
            <a:pPr marL="0" indent="0">
              <a:buNone/>
            </a:pPr>
            <a:r>
              <a:rPr lang="en-GB" sz="3600" dirty="0"/>
              <a:t>In the event that the whole class, bubble or school are expected to learn from home, the Marvellous Me app will be used alongside zoom face-to-face sessions and no paper packs will be sent home. </a:t>
            </a:r>
          </a:p>
          <a:p>
            <a:r>
              <a:rPr lang="en-GB" sz="3600" b="1" dirty="0"/>
              <a:t>Nursery Home learning structure:</a:t>
            </a:r>
            <a:endParaRPr lang="en-GB" sz="3600" dirty="0"/>
          </a:p>
          <a:p>
            <a:r>
              <a:rPr lang="en-GB" sz="3600" dirty="0"/>
              <a:t>Day 1: </a:t>
            </a:r>
            <a:r>
              <a:rPr lang="en-GB" sz="3600" b="1" dirty="0"/>
              <a:t>Zoom Whole class Story</a:t>
            </a:r>
            <a:r>
              <a:rPr lang="en-GB" sz="3600" dirty="0"/>
              <a:t> and activities linked to the 7 areas of learning.</a:t>
            </a:r>
          </a:p>
          <a:p>
            <a:r>
              <a:rPr lang="en-GB" sz="3600" dirty="0"/>
              <a:t>Day 2: </a:t>
            </a:r>
            <a:r>
              <a:rPr lang="en-GB" sz="3600" b="1" dirty="0"/>
              <a:t>Zoom Phonics</a:t>
            </a:r>
            <a:r>
              <a:rPr lang="en-GB" sz="3600" dirty="0"/>
              <a:t> and phonics based activities.</a:t>
            </a:r>
          </a:p>
          <a:p>
            <a:r>
              <a:rPr lang="en-GB" sz="3600" dirty="0"/>
              <a:t>Day 3: Physical Development activities.</a:t>
            </a:r>
          </a:p>
          <a:p>
            <a:r>
              <a:rPr lang="en-GB" sz="3600" dirty="0"/>
              <a:t>Day 4: </a:t>
            </a:r>
            <a:r>
              <a:rPr lang="en-GB" sz="3600" b="1" dirty="0"/>
              <a:t>Zoom Maths</a:t>
            </a:r>
            <a:r>
              <a:rPr lang="en-GB" sz="3600" dirty="0"/>
              <a:t> and maths activities.</a:t>
            </a:r>
          </a:p>
          <a:p>
            <a:r>
              <a:rPr lang="en-GB" sz="3600" dirty="0"/>
              <a:t>Day 5: EAD/UTW activities.</a:t>
            </a:r>
          </a:p>
          <a:p>
            <a:r>
              <a:rPr lang="en-GB" sz="3600" dirty="0"/>
              <a:t>Zoom sessions are encouraged but web-links are always provided to ensure if a zoom session is missed that all pupils still have access to the same learning opportunities.</a:t>
            </a:r>
          </a:p>
          <a:p>
            <a:r>
              <a:rPr lang="en-GB" sz="3600" dirty="0"/>
              <a:t>Various activities are suggested so that children can follow their interests and ensure that their varying needs are met.</a:t>
            </a:r>
          </a:p>
          <a:p>
            <a:pPr marL="0" indent="0">
              <a:buNone/>
            </a:pPr>
            <a:endParaRPr lang="en-GB" sz="2800" dirty="0"/>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569612571"/>
      </p:ext>
    </p:extLst>
  </p:cSld>
  <p:clrMapOvr>
    <a:masterClrMapping/>
  </p:clrMapOvr>
  <mc:AlternateContent xmlns:mc="http://schemas.openxmlformats.org/markup-compatibility/2006" xmlns:p14="http://schemas.microsoft.com/office/powerpoint/2010/main">
    <mc:Choice Requires="p14">
      <p:transition spd="slow" p14:dur="2000" advTm="55765"/>
    </mc:Choice>
    <mc:Fallback xmlns="">
      <p:transition spd="slow" advTm="557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7" fill="hold" display="0">
                  <p:stCondLst>
                    <p:cond delay="indefinite"/>
                  </p:stCondLst>
                  <p:endCondLst>
                    <p:cond evt="onStopAudio" delay="0">
                      <p:tgtEl>
                        <p:sldTgt/>
                      </p:tgtEl>
                    </p:cond>
                  </p:endCondLst>
                </p:cTn>
                <p:tgtEl>
                  <p:spTgt spid="2"/>
                </p:tgtEl>
              </p:cMediaNode>
            </p:audio>
          </p:childTnLst>
        </p:cTn>
      </p:par>
    </p:tnLst>
    <p:bldLst>
      <p:bldP spid="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reception</a:t>
            </a:r>
          </a:p>
        </p:txBody>
      </p:sp>
      <p:sp>
        <p:nvSpPr>
          <p:cNvPr id="3" name="Content Placeholder 2"/>
          <p:cNvSpPr>
            <a:spLocks noGrp="1"/>
          </p:cNvSpPr>
          <p:nvPr>
            <p:ph idx="1"/>
          </p:nvPr>
        </p:nvSpPr>
        <p:spPr>
          <a:xfrm>
            <a:off x="1251678" y="1248229"/>
            <a:ext cx="10178322" cy="5181600"/>
          </a:xfrm>
        </p:spPr>
        <p:txBody>
          <a:bodyPr>
            <a:normAutofit fontScale="92500" lnSpcReduction="10000"/>
          </a:bodyPr>
          <a:lstStyle/>
          <a:p>
            <a:pPr marL="0" indent="0">
              <a:buNone/>
            </a:pPr>
            <a:r>
              <a:rPr lang="en-GB" b="1" u="sng" dirty="0"/>
              <a:t>Reception</a:t>
            </a:r>
          </a:p>
          <a:p>
            <a:pPr marL="0" indent="0">
              <a:buNone/>
            </a:pPr>
            <a:r>
              <a:rPr lang="en-GB" dirty="0"/>
              <a:t>In the event of a whole class, bubble or school closure, home learning in Reception will be accessible via our Seesaw platform. Please see the attached letter ‘Home Learning Guide for Parents’ which details how to set your child’s seesaw account up. </a:t>
            </a:r>
          </a:p>
          <a:p>
            <a:pPr marL="0" indent="0">
              <a:buNone/>
            </a:pPr>
            <a:endParaRPr lang="en-GB" dirty="0"/>
          </a:p>
          <a:p>
            <a:r>
              <a:rPr lang="en-GB" dirty="0"/>
              <a:t>Each day the following lessons will be uploaded:</a:t>
            </a:r>
          </a:p>
          <a:p>
            <a:r>
              <a:rPr lang="en-GB" dirty="0"/>
              <a:t>Activity 1: English</a:t>
            </a:r>
          </a:p>
          <a:p>
            <a:r>
              <a:rPr lang="en-GB" dirty="0"/>
              <a:t>Activity 2:  Maths </a:t>
            </a:r>
          </a:p>
          <a:p>
            <a:r>
              <a:rPr lang="en-GB" dirty="0"/>
              <a:t>Activity 3: Phonics</a:t>
            </a:r>
          </a:p>
          <a:p>
            <a:r>
              <a:rPr lang="en-GB" dirty="0"/>
              <a:t>Activity 4: Topic based linking to UTW/EAD/PD/PSED/C&amp;L</a:t>
            </a:r>
          </a:p>
          <a:p>
            <a:r>
              <a:rPr lang="en-GB" dirty="0"/>
              <a:t>Reception children will also be offered 3 weekly zoom sessions - Story, Phonics and Maths.</a:t>
            </a:r>
          </a:p>
          <a:p>
            <a:pPr marL="0" indent="0">
              <a:buNone/>
            </a:pPr>
            <a:endParaRPr lang="en-GB" dirty="0"/>
          </a:p>
          <a:p>
            <a:pPr marL="0" indent="0">
              <a:buNone/>
            </a:pPr>
            <a:r>
              <a:rPr lang="en-GB" dirty="0"/>
              <a:t>Again, web-links are always provided to ensure if a zoom session is missed that all pupils still have access to the same learning opportunities.</a:t>
            </a:r>
          </a:p>
          <a:p>
            <a:pPr marL="0" indent="0">
              <a:buNone/>
            </a:pPr>
            <a:endParaRPr lang="en-GB" dirty="0"/>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214616277"/>
      </p:ext>
    </p:extLst>
  </p:cSld>
  <p:clrMapOvr>
    <a:masterClrMapping/>
  </p:clrMapOvr>
  <mc:AlternateContent xmlns:mc="http://schemas.openxmlformats.org/markup-compatibility/2006" xmlns:p14="http://schemas.microsoft.com/office/powerpoint/2010/main">
    <mc:Choice Requires="p14">
      <p:transition spd="slow" p14:dur="2000" advTm="49206"/>
    </mc:Choice>
    <mc:Fallback xmlns="">
      <p:transition spd="slow" advTm="492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learning books</a:t>
            </a:r>
          </a:p>
        </p:txBody>
      </p:sp>
      <p:sp>
        <p:nvSpPr>
          <p:cNvPr id="3" name="Content Placeholder 2"/>
          <p:cNvSpPr>
            <a:spLocks noGrp="1"/>
          </p:cNvSpPr>
          <p:nvPr>
            <p:ph idx="1"/>
          </p:nvPr>
        </p:nvSpPr>
        <p:spPr>
          <a:xfrm>
            <a:off x="1251678" y="1393371"/>
            <a:ext cx="10178322" cy="4486221"/>
          </a:xfrm>
        </p:spPr>
        <p:txBody>
          <a:bodyPr>
            <a:normAutofit/>
          </a:bodyPr>
          <a:lstStyle/>
          <a:p>
            <a:r>
              <a:rPr lang="en-GB" dirty="0"/>
              <a:t>A home learning book will be sent home for all children in Nursery where they can complete their work and create their own personal home learning Journey. (These books can be returned to the setting on reopening and after a quarantined period these can be shared together).</a:t>
            </a:r>
          </a:p>
          <a:p>
            <a:r>
              <a:rPr lang="en-GB" dirty="0"/>
              <a:t>Home learning books will also be sent home to pupils in Reception. Work in home learning books should be directly uploaded to Seesaw – children can use their device to take a photograph of their work and upload it or alternatively they can use the ‘notes, drawing or video’ section on seesaw instead of their home learning books to respond and upload. Staff will respond to all work posted with some form of feedback (this may be written or a verbal comment) or appropriate acknowledgment. </a:t>
            </a:r>
          </a:p>
          <a:p>
            <a:r>
              <a:rPr lang="en-GB" dirty="0"/>
              <a:t>Please ensure that pupil work is uploaded by 3pm to ensure staff have time to respond before new work is set for the following day.</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75930998"/>
      </p:ext>
    </p:extLst>
  </p:cSld>
  <p:clrMapOvr>
    <a:masterClrMapping/>
  </p:clrMapOvr>
  <mc:AlternateContent xmlns:mc="http://schemas.openxmlformats.org/markup-compatibility/2006" xmlns:p14="http://schemas.microsoft.com/office/powerpoint/2010/main">
    <mc:Choice Requires="p14">
      <p:transition spd="slow" p14:dur="2000" advTm="48646"/>
    </mc:Choice>
    <mc:Fallback xmlns="">
      <p:transition spd="slow" advTm="486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Final points</a:t>
            </a:r>
          </a:p>
        </p:txBody>
      </p:sp>
      <p:sp>
        <p:nvSpPr>
          <p:cNvPr id="3" name="Content Placeholder 2"/>
          <p:cNvSpPr>
            <a:spLocks noGrp="1"/>
          </p:cNvSpPr>
          <p:nvPr>
            <p:ph idx="1"/>
          </p:nvPr>
        </p:nvSpPr>
        <p:spPr>
          <a:xfrm>
            <a:off x="1251678" y="1611087"/>
            <a:ext cx="10178322" cy="2539999"/>
          </a:xfrm>
        </p:spPr>
        <p:txBody>
          <a:bodyPr>
            <a:noAutofit/>
          </a:bodyPr>
          <a:lstStyle/>
          <a:p>
            <a:r>
              <a:rPr lang="en-GB" sz="2800" dirty="0"/>
              <a:t>The vast majority of home learning will be based online with children in Reception- Year 6 using the Seesaw App and children in Nursery using Marvellous Me. Therefore if you do not have a suitable device for your child to complete this work or you do not have internet access, please speak to your child’s class teacher to discuss possible arrangements.</a:t>
            </a:r>
          </a:p>
          <a:p>
            <a:r>
              <a:rPr lang="en-GB" sz="2800" dirty="0"/>
              <a:t>If you wish to contact your child’s class teacher at any point during the isolation period, please so via email. A full list of staff email address can be found on our website. </a:t>
            </a:r>
          </a:p>
          <a:p>
            <a:pPr marL="0" indent="0">
              <a:buNone/>
            </a:pPr>
            <a:endParaRPr lang="en-GB" sz="2800"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57087673"/>
      </p:ext>
    </p:extLst>
  </p:cSld>
  <p:clrMapOvr>
    <a:masterClrMapping/>
  </p:clrMapOvr>
  <mc:AlternateContent xmlns:mc="http://schemas.openxmlformats.org/markup-compatibility/2006" xmlns:p14="http://schemas.microsoft.com/office/powerpoint/2010/main">
    <mc:Choice Requires="p14">
      <p:transition spd="slow" p14:dur="2000" advTm="42268"/>
    </mc:Choice>
    <mc:Fallback xmlns="">
      <p:transition spd="slow" advTm="422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5|14.3|15.7"/>
</p:tagLst>
</file>

<file path=ppt/tags/tag2.xml><?xml version="1.0" encoding="utf-8"?>
<p:tagLst xmlns:a="http://schemas.openxmlformats.org/drawingml/2006/main" xmlns:r="http://schemas.openxmlformats.org/officeDocument/2006/relationships" xmlns:p="http://schemas.openxmlformats.org/presentationml/2006/main">
  <p:tag name="TIMING" val="|1.3|14.5|22.2|5.2"/>
</p:tagLst>
</file>

<file path=ppt/tags/tag3.xml><?xml version="1.0" encoding="utf-8"?>
<p:tagLst xmlns:a="http://schemas.openxmlformats.org/drawingml/2006/main" xmlns:r="http://schemas.openxmlformats.org/officeDocument/2006/relationships" xmlns:p="http://schemas.openxmlformats.org/presentationml/2006/main">
  <p:tag name="TIMING" val="|2.6|15.8"/>
</p:tagLst>
</file>

<file path=ppt/tags/tag4.xml><?xml version="1.0" encoding="utf-8"?>
<p:tagLst xmlns:a="http://schemas.openxmlformats.org/drawingml/2006/main" xmlns:r="http://schemas.openxmlformats.org/officeDocument/2006/relationships" xmlns:p="http://schemas.openxmlformats.org/presentationml/2006/main">
  <p:tag name="TIMING" val="|1.2|5.7|5.7|6.4|7|11.1"/>
</p:tagLst>
</file>

<file path=ppt/tags/tag5.xml><?xml version="1.0" encoding="utf-8"?>
<p:tagLst xmlns:a="http://schemas.openxmlformats.org/drawingml/2006/main" xmlns:r="http://schemas.openxmlformats.org/officeDocument/2006/relationships" xmlns:p="http://schemas.openxmlformats.org/presentationml/2006/main">
  <p:tag name="TIMING" val="|1.4|16.1|12.2|12.2"/>
</p:tagLst>
</file>

<file path=ppt/tags/tag6.xml><?xml version="1.0" encoding="utf-8"?>
<p:tagLst xmlns:a="http://schemas.openxmlformats.org/drawingml/2006/main" xmlns:r="http://schemas.openxmlformats.org/officeDocument/2006/relationships" xmlns:p="http://schemas.openxmlformats.org/presentationml/2006/main">
  <p:tag name="TIMING" val="|2.6|5.3|13.7|8.1"/>
</p:tagLst>
</file>

<file path=ppt/tags/tag7.xml><?xml version="1.0" encoding="utf-8"?>
<p:tagLst xmlns:a="http://schemas.openxmlformats.org/drawingml/2006/main" xmlns:r="http://schemas.openxmlformats.org/officeDocument/2006/relationships" xmlns:p="http://schemas.openxmlformats.org/presentationml/2006/main">
  <p:tag name="TIMING" val="|1.4|0.9|12.5"/>
</p:tagLst>
</file>

<file path=ppt/tags/tag8.xml><?xml version="1.0" encoding="utf-8"?>
<p:tagLst xmlns:a="http://schemas.openxmlformats.org/drawingml/2006/main" xmlns:r="http://schemas.openxmlformats.org/officeDocument/2006/relationships" xmlns:p="http://schemas.openxmlformats.org/presentationml/2006/main">
  <p:tag name="TIMING" val="|1.6|0.5|9.7|21.8"/>
</p:tagLst>
</file>

<file path=ppt/tags/tag9.xml><?xml version="1.0" encoding="utf-8"?>
<p:tagLst xmlns:a="http://schemas.openxmlformats.org/drawingml/2006/main" xmlns:r="http://schemas.openxmlformats.org/officeDocument/2006/relationships" xmlns:p="http://schemas.openxmlformats.org/presentationml/2006/main">
  <p:tag name="TIMING" val="|0.6|4.5|11.5|6.3|12.9|9.9|7.4"/>
</p:tagLst>
</file>

<file path=ppt/tags/tag10.xml><?xml version="1.0" encoding="utf-8"?>
<p:tagLst xmlns:a="http://schemas.openxmlformats.org/drawingml/2006/main" xmlns:r="http://schemas.openxmlformats.org/officeDocument/2006/relationships" xmlns:p="http://schemas.openxmlformats.org/presentationml/2006/main">
  <p:tag name="TIMING" val="|0.8|19.5|13.7|12.4|20.5"/>
</p:tagLst>
</file>

<file path=ppt/tags/tag11.xml><?xml version="1.0" encoding="utf-8"?>
<p:tagLst xmlns:a="http://schemas.openxmlformats.org/drawingml/2006/main" xmlns:r="http://schemas.openxmlformats.org/officeDocument/2006/relationships" xmlns:p="http://schemas.openxmlformats.org/presentationml/2006/main">
  <p:tag name="TIMING" val="|2.9|5|12.7|7.9"/>
</p:tagLst>
</file>

<file path=ppt/tags/tag12.xml><?xml version="1.0" encoding="utf-8"?>
<p:tagLst xmlns:a="http://schemas.openxmlformats.org/drawingml/2006/main" xmlns:r="http://schemas.openxmlformats.org/officeDocument/2006/relationships" xmlns:p="http://schemas.openxmlformats.org/presentationml/2006/main">
  <p:tag name="TIMING" val="|0.4|0.5|10.3|0.8|0.6|0.4|0.4|0.4|0.6|34.2"/>
</p:tagLst>
</file>

<file path=ppt/tags/tag13.xml><?xml version="1.0" encoding="utf-8"?>
<p:tagLst xmlns:a="http://schemas.openxmlformats.org/drawingml/2006/main" xmlns:r="http://schemas.openxmlformats.org/officeDocument/2006/relationships" xmlns:p="http://schemas.openxmlformats.org/presentationml/2006/main">
  <p:tag name="TIMING" val="|48.3"/>
</p:tagLst>
</file>

<file path=ppt/theme/theme1.xml><?xml version="1.0" encoding="utf-8"?>
<a:theme xmlns:a="http://schemas.openxmlformats.org/drawingml/2006/main" name="Badge">
  <a:themeElements>
    <a:clrScheme name="Badge">
      <a:dk1>
        <a:sysClr val="windowText" lastClr="000000"/>
      </a:dk1>
      <a:lt1>
        <a:sysClr val="window" lastClr="FFFFFF"/>
      </a:lt1>
      <a:dk2>
        <a:srgbClr val="0B082E"/>
      </a:dk2>
      <a:lt2>
        <a:srgbClr val="F3F3F2"/>
      </a:lt2>
      <a:accent1>
        <a:srgbClr val="62B4C6"/>
      </a:accent1>
      <a:accent2>
        <a:srgbClr val="1B376E"/>
      </a:accent2>
      <a:accent3>
        <a:srgbClr val="9EBE55"/>
      </a:accent3>
      <a:accent4>
        <a:srgbClr val="C65E5E"/>
      </a:accent4>
      <a:accent5>
        <a:srgbClr val="D3BA55"/>
      </a:accent5>
      <a:accent6>
        <a:srgbClr val="96648A"/>
      </a:accent6>
      <a:hlink>
        <a:srgbClr val="62B4C6"/>
      </a:hlink>
      <a:folHlink>
        <a:srgbClr val="96648A"/>
      </a:folHlink>
    </a:clrScheme>
    <a:fontScheme name="Badge">
      <a:majorFont>
        <a:latin typeface="Impact"/>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D71F8F05-6246-47AF-9E68-E57F6C93F79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84d379a-6985-4ba9-942f-5c0ec039a046" xsi:nil="true"/>
    <lcf76f155ced4ddcb4097134ff3c332f xmlns="fcb87e01-09fc-46a0-87b6-a6544d62a1e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54D9F7CA53B09408CB4182D8BC676F9" ma:contentTypeVersion="12" ma:contentTypeDescription="Create a new document." ma:contentTypeScope="" ma:versionID="6592d66562585fd6b6a422d006bae8cd">
  <xsd:schema xmlns:xsd="http://www.w3.org/2001/XMLSchema" xmlns:xs="http://www.w3.org/2001/XMLSchema" xmlns:p="http://schemas.microsoft.com/office/2006/metadata/properties" xmlns:ns2="fcb87e01-09fc-46a0-87b6-a6544d62a1e4" xmlns:ns3="184d379a-6985-4ba9-942f-5c0ec039a046" targetNamespace="http://schemas.microsoft.com/office/2006/metadata/properties" ma:root="true" ma:fieldsID="5f854dfb8805accf52a3051a60207b49" ns2:_="" ns3:_="">
    <xsd:import namespace="fcb87e01-09fc-46a0-87b6-a6544d62a1e4"/>
    <xsd:import namespace="184d379a-6985-4ba9-942f-5c0ec039a0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3:MigrationSourceID"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cb87e01-09fc-46a0-87b6-a6544d62a1e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c5fbbdd-5e6c-45e9-99de-c9ad7c5e045c"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84d379a-6985-4ba9-942f-5c0ec039a046" elementFormDefault="qualified">
    <xsd:import namespace="http://schemas.microsoft.com/office/2006/documentManagement/types"/>
    <xsd:import namespace="http://schemas.microsoft.com/office/infopath/2007/PartnerControls"/>
    <xsd:element name="MigrationSourceID" ma:index="15" nillable="true" ma:displayName="MigrationSourceID" ma:internalName="MigrationSourceID" ma:readOnly="true">
      <xsd:simpleType>
        <xsd:restriction base="dms:Text"/>
      </xsd:simpleType>
    </xsd:element>
    <xsd:element name="TaxCatchAll" ma:index="18" nillable="true" ma:displayName="Taxonomy Catch All Column" ma:hidden="true" ma:list="{23e3019e-b93d-44c8-b462-faecfe241d24}" ma:internalName="TaxCatchAll" ma:showField="CatchAllData" ma:web="184d379a-6985-4ba9-942f-5c0ec039a0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D7C384-2D53-4F7C-A20D-211652C53B24}">
  <ds:schemaRefs>
    <ds:schemaRef ds:uri="http://schemas.microsoft.com/office/2006/metadata/properties"/>
    <ds:schemaRef ds:uri="http://schemas.microsoft.com/office/infopath/2007/PartnerControls"/>
    <ds:schemaRef ds:uri="184d379a-6985-4ba9-942f-5c0ec039a046"/>
    <ds:schemaRef ds:uri="fcb87e01-09fc-46a0-87b6-a6544d62a1e4"/>
  </ds:schemaRefs>
</ds:datastoreItem>
</file>

<file path=customXml/itemProps2.xml><?xml version="1.0" encoding="utf-8"?>
<ds:datastoreItem xmlns:ds="http://schemas.openxmlformats.org/officeDocument/2006/customXml" ds:itemID="{9ECB46FA-6352-4867-B704-000A521BFAE9}">
  <ds:schemaRefs>
    <ds:schemaRef ds:uri="http://schemas.microsoft.com/sharepoint/v3/contenttype/forms"/>
  </ds:schemaRefs>
</ds:datastoreItem>
</file>

<file path=customXml/itemProps3.xml><?xml version="1.0" encoding="utf-8"?>
<ds:datastoreItem xmlns:ds="http://schemas.openxmlformats.org/officeDocument/2006/customXml" ds:itemID="{F380A9CA-C8C7-4458-BC41-37957043EB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cb87e01-09fc-46a0-87b6-a6544d62a1e4"/>
    <ds:schemaRef ds:uri="184d379a-6985-4ba9-942f-5c0ec039a0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TM10001106[[fn=Badge]]</Template>
  <TotalTime>1206</TotalTime>
  <Words>2100</Words>
  <Application>Microsoft Office PowerPoint</Application>
  <PresentationFormat>Widescreen</PresentationFormat>
  <Paragraphs>105</Paragraphs>
  <Slides>20</Slides>
  <Notes>0</Notes>
  <HiddenSlides>0</HiddenSlides>
  <MMClips>20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Badge</vt:lpstr>
      <vt:lpstr>Amberley Remote learning A parents guide </vt:lpstr>
      <vt:lpstr>overview</vt:lpstr>
      <vt:lpstr>When will remote learning be available?</vt:lpstr>
      <vt:lpstr>What should I expect?</vt:lpstr>
      <vt:lpstr>Individuals or small numbers of the class self-isolating</vt:lpstr>
      <vt:lpstr>Individuals or small numbers of the class self-isolating</vt:lpstr>
      <vt:lpstr>What work will be set?</vt:lpstr>
      <vt:lpstr>How does my child respond to the work set?</vt:lpstr>
      <vt:lpstr>Individuals or small numbers of the class self-isolating</vt:lpstr>
      <vt:lpstr>nursery</vt:lpstr>
      <vt:lpstr>reception</vt:lpstr>
      <vt:lpstr>Whole Class/ Year Group Closure</vt:lpstr>
      <vt:lpstr>Whole Class/ Year Group Closure</vt:lpstr>
      <vt:lpstr>What work will be set?</vt:lpstr>
      <vt:lpstr>How does my child respond to the work set?</vt:lpstr>
      <vt:lpstr>Whole Class/ Year Group Closure</vt:lpstr>
      <vt:lpstr>nursery</vt:lpstr>
      <vt:lpstr>reception</vt:lpstr>
      <vt:lpstr>Home learning books</vt:lpstr>
      <vt:lpstr>Final points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Amberley Remote learning</dc:title>
  <dc:creator>E Barker</dc:creator>
  <cp:lastModifiedBy>Tony Rigg</cp:lastModifiedBy>
  <cp:revision>25</cp:revision>
  <dcterms:created xsi:type="dcterms:W3CDTF">2020-09-28T13:59:02Z</dcterms:created>
  <dcterms:modified xsi:type="dcterms:W3CDTF">2026-09-17T12:32:57Z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0x010100E54D9F7CA53B09408CB4182D8BC676F9</vt:lpwstr>
  </property>
</Properties>
</file>